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55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63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2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68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47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322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9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82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6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8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65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A796-1275-4FFD-9326-C98614F2481E}" type="datetimeFigureOut">
              <a:rPr lang="it-IT" smtClean="0"/>
              <a:t>08/10/2014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60322-3495-4124-BBA9-C166E6D20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12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544" y="-99392"/>
            <a:ext cx="8229600" cy="1143000"/>
          </a:xfrm>
        </p:spPr>
        <p:txBody>
          <a:bodyPr/>
          <a:lstStyle/>
          <a:p>
            <a:pPr algn="ctr"/>
            <a:r>
              <a:rPr lang="it-IT" sz="3200" dirty="0" smtClean="0"/>
              <a:t>Criterio gerarchico: Preleggi</a:t>
            </a:r>
            <a:endParaRPr lang="it-IT" sz="3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67608" y="1043608"/>
            <a:ext cx="67687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/>
            <a:r>
              <a:rPr lang="it-IT" altLang="it-IT" sz="2400" b="1" dirty="0">
                <a:solidFill>
                  <a:srgbClr val="002060"/>
                </a:solidFill>
                <a:cs typeface="Arial" panose="020B0604020202020204" pitchFamily="34" charset="0"/>
              </a:rPr>
              <a:t>Art. 1 - Indicazione delle fonti</a:t>
            </a:r>
            <a:endParaRPr lang="it-IT" altLang="it-IT" sz="2400" dirty="0">
              <a:solidFill>
                <a:srgbClr val="002060"/>
              </a:solidFill>
            </a:endParaRPr>
          </a:p>
          <a:p>
            <a:pPr lvl="0" eaLnBrk="0" hangingPunct="0"/>
            <a:r>
              <a:rPr lang="it-IT" alt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Sono fonti del diritto:</a:t>
            </a:r>
            <a:endParaRPr lang="it-IT" altLang="it-IT" sz="2400" dirty="0">
              <a:solidFill>
                <a:srgbClr val="002060"/>
              </a:solidFill>
            </a:endParaRPr>
          </a:p>
          <a:p>
            <a:pPr lvl="0" eaLnBrk="0" hangingPunct="0"/>
            <a:r>
              <a:rPr lang="it-IT" alt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1) le leggi;</a:t>
            </a:r>
            <a:endParaRPr lang="it-IT" altLang="it-IT" sz="2400" dirty="0">
              <a:solidFill>
                <a:srgbClr val="002060"/>
              </a:solidFill>
            </a:endParaRPr>
          </a:p>
          <a:p>
            <a:pPr lvl="0" eaLnBrk="0" hangingPunct="0"/>
            <a:r>
              <a:rPr lang="it-IT" alt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2) i regolamenti;</a:t>
            </a:r>
            <a:endParaRPr lang="it-IT" altLang="it-IT" sz="2400" dirty="0">
              <a:solidFill>
                <a:srgbClr val="002060"/>
              </a:solidFill>
            </a:endParaRPr>
          </a:p>
          <a:p>
            <a:pPr lvl="0" eaLnBrk="0" hangingPunct="0"/>
            <a:r>
              <a:rPr lang="it-IT" altLang="it-IT" sz="2400" i="1" dirty="0">
                <a:solidFill>
                  <a:srgbClr val="002060"/>
                </a:solidFill>
                <a:cs typeface="Arial" panose="020B0604020202020204" pitchFamily="34" charset="0"/>
              </a:rPr>
              <a:t>[3) le norme corporative;]</a:t>
            </a:r>
            <a:r>
              <a:rPr lang="it-IT" alt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 </a:t>
            </a:r>
            <a:endParaRPr lang="it-IT" altLang="it-IT" sz="2400" dirty="0">
              <a:solidFill>
                <a:srgbClr val="002060"/>
              </a:solidFill>
            </a:endParaRPr>
          </a:p>
          <a:p>
            <a:pPr lvl="0" eaLnBrk="0" hangingPunct="0"/>
            <a:r>
              <a:rPr lang="it-IT" altLang="it-IT" sz="2400" dirty="0">
                <a:solidFill>
                  <a:srgbClr val="002060"/>
                </a:solidFill>
                <a:cs typeface="Arial" panose="020B0604020202020204" pitchFamily="34" charset="0"/>
              </a:rPr>
              <a:t>4) gli usi.</a:t>
            </a:r>
            <a:endParaRPr lang="it-IT" altLang="it-IT" sz="2400" dirty="0">
              <a:solidFill>
                <a:srgbClr val="002060"/>
              </a:solidFill>
            </a:endParaRPr>
          </a:p>
          <a:p>
            <a:pPr lvl="0" eaLnBrk="0" hangingPunct="0"/>
            <a:r>
              <a:rPr lang="it-IT" altLang="it-IT" sz="2000" dirty="0">
                <a:solidFill>
                  <a:srgbClr val="555555"/>
                </a:solidFill>
                <a:cs typeface="Arial" panose="020B0604020202020204" pitchFamily="34" charset="0"/>
              </a:rPr>
              <a:t>(</a:t>
            </a:r>
            <a:r>
              <a:rPr lang="it-IT" altLang="it-IT" sz="2000" baseline="30000" dirty="0">
                <a:solidFill>
                  <a:srgbClr val="555555"/>
                </a:solidFill>
                <a:cs typeface="Arial" panose="020B0604020202020204" pitchFamily="34" charset="0"/>
              </a:rPr>
              <a:t>1</a:t>
            </a:r>
            <a:r>
              <a:rPr lang="it-IT" altLang="it-IT" sz="2000" dirty="0">
                <a:solidFill>
                  <a:srgbClr val="555555"/>
                </a:solidFill>
                <a:cs typeface="Arial" panose="020B0604020202020204" pitchFamily="34" charset="0"/>
              </a:rPr>
              <a:t>) </a:t>
            </a:r>
            <a:r>
              <a:rPr lang="it-IT" altLang="it-IT" sz="2000" dirty="0">
                <a:solidFill>
                  <a:schemeClr val="bg2">
                    <a:lumMod val="75000"/>
                  </a:schemeClr>
                </a:solidFill>
              </a:rPr>
              <a:t>Le norme corporative sono state abrogate per effetto del R.D.L. 9 agosto 1943, n. 721</a:t>
            </a:r>
          </a:p>
          <a:p>
            <a:pPr lvl="0" eaLnBrk="0" hangingPunct="0"/>
            <a:endParaRPr lang="it-IT" altLang="it-IT" sz="2000" dirty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r>
              <a:rPr lang="it-IT" altLang="it-IT" sz="2400" b="1" dirty="0">
                <a:solidFill>
                  <a:srgbClr val="002060"/>
                </a:solidFill>
                <a:cs typeface="Arial" panose="020B0604020202020204" pitchFamily="34" charset="0"/>
              </a:rPr>
              <a:t>Art. 4 - </a:t>
            </a:r>
            <a:r>
              <a:rPr lang="it-IT" sz="2400" b="1" dirty="0">
                <a:solidFill>
                  <a:srgbClr val="002060"/>
                </a:solidFill>
              </a:rPr>
              <a:t>Limiti della disciplina regolamentare.</a:t>
            </a:r>
            <a:endParaRPr lang="it-IT" sz="2400" dirty="0">
              <a:solidFill>
                <a:srgbClr val="002060"/>
              </a:solidFill>
            </a:endParaRPr>
          </a:p>
          <a:p>
            <a:pPr algn="just"/>
            <a:r>
              <a:rPr lang="it-IT" sz="2400" dirty="0">
                <a:solidFill>
                  <a:srgbClr val="002060"/>
                </a:solidFill>
              </a:rPr>
              <a:t>I regolamenti non possono contenere norme contrarie alle disposizioni delle leggi.</a:t>
            </a:r>
          </a:p>
          <a:p>
            <a:pPr algn="just"/>
            <a:r>
              <a:rPr lang="it-IT" sz="2400" dirty="0">
                <a:solidFill>
                  <a:srgbClr val="002060"/>
                </a:solidFill>
              </a:rPr>
              <a:t>I regolamenti emanati a norma del secondo comma dell'art. 3 non possono nemmeno dettare norme contrarie a quelle dei regolamenti emanati dal Governo.</a:t>
            </a:r>
          </a:p>
          <a:p>
            <a:pPr lvl="0" eaLnBrk="0" hangingPunct="0"/>
            <a:endParaRPr lang="it-IT" altLang="it-IT" sz="2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60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Criterio gerarchico: Preleggi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 gerarchico: Preleggi</dc:title>
  <dc:creator>roberto bin</dc:creator>
  <cp:lastModifiedBy>roberto bin</cp:lastModifiedBy>
  <cp:revision>2</cp:revision>
  <dcterms:created xsi:type="dcterms:W3CDTF">2014-10-08T09:11:13Z</dcterms:created>
  <dcterms:modified xsi:type="dcterms:W3CDTF">2014-10-08T09:14:09Z</dcterms:modified>
</cp:coreProperties>
</file>